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5" r:id="rId1"/>
  </p:sldMasterIdLst>
  <p:notesMasterIdLst>
    <p:notesMasterId r:id="rId17"/>
  </p:notesMasterIdLst>
  <p:handoutMasterIdLst>
    <p:handoutMasterId r:id="rId18"/>
  </p:handoutMasterIdLst>
  <p:sldIdLst>
    <p:sldId id="256" r:id="rId2"/>
    <p:sldId id="331" r:id="rId3"/>
    <p:sldId id="292" r:id="rId4"/>
    <p:sldId id="295" r:id="rId5"/>
    <p:sldId id="294" r:id="rId6"/>
    <p:sldId id="297" r:id="rId7"/>
    <p:sldId id="301" r:id="rId8"/>
    <p:sldId id="332" r:id="rId9"/>
    <p:sldId id="317" r:id="rId10"/>
    <p:sldId id="318" r:id="rId11"/>
    <p:sldId id="299" r:id="rId12"/>
    <p:sldId id="314" r:id="rId13"/>
    <p:sldId id="322" r:id="rId14"/>
    <p:sldId id="330" r:id="rId15"/>
    <p:sldId id="323" r:id="rId16"/>
  </p:sldIdLst>
  <p:sldSz cx="9144000" cy="6858000" type="screen4x3"/>
  <p:notesSz cx="68580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400"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1400"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1400"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1400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FF66"/>
    <a:srgbClr val="FF3300"/>
    <a:srgbClr val="FFFFC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8446" autoAdjust="0"/>
    <p:restoredTop sz="94660"/>
  </p:normalViewPr>
  <p:slideViewPr>
    <p:cSldViewPr>
      <p:cViewPr varScale="1">
        <p:scale>
          <a:sx n="64" d="100"/>
          <a:sy n="64" d="100"/>
        </p:scale>
        <p:origin x="-120" y="-21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96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7577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7578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29675"/>
            <a:ext cx="297180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7578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829675"/>
            <a:ext cx="297180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fld id="{153ADDC9-B496-46E8-B5E3-A9093B608062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1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22118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221188" name="Rectangle 4"/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049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22118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416425"/>
            <a:ext cx="5486400" cy="418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2119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9675"/>
            <a:ext cx="297180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22119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829675"/>
            <a:ext cx="297180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fld id="{DEC19992-42A1-4A1F-B728-D1B164BCE5C2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9CBA9AF-BB3B-4823-80D9-79C34B4C45EC}" type="slidenum">
              <a:rPr lang="en-US"/>
              <a:pPr/>
              <a:t>1</a:t>
            </a:fld>
            <a:endParaRPr lang="en-US"/>
          </a:p>
        </p:txBody>
      </p:sp>
      <p:sp>
        <p:nvSpPr>
          <p:cNvPr id="222210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22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2C727E9-1DF1-4083-819F-A3650BA50581}" type="slidenum">
              <a:rPr lang="en-US"/>
              <a:pPr/>
              <a:t>2</a:t>
            </a:fld>
            <a:endParaRPr lang="en-US"/>
          </a:p>
        </p:txBody>
      </p:sp>
      <p:sp>
        <p:nvSpPr>
          <p:cNvPr id="256002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F0BE1C1-501A-4090-9270-C0FD69435772}" type="slidenum">
              <a:rPr lang="en-US"/>
              <a:pPr/>
              <a:t>3</a:t>
            </a:fld>
            <a:endParaRPr lang="en-US"/>
          </a:p>
        </p:txBody>
      </p:sp>
      <p:sp>
        <p:nvSpPr>
          <p:cNvPr id="233474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34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61DE73E-7D0E-45D3-9499-AD5CE531DF9C}" type="slidenum">
              <a:rPr lang="en-US"/>
              <a:pPr/>
              <a:t>4</a:t>
            </a:fld>
            <a:endParaRPr lang="en-US"/>
          </a:p>
        </p:txBody>
      </p:sp>
      <p:sp>
        <p:nvSpPr>
          <p:cNvPr id="234498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44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68BB576-D64D-4CBF-A7B8-9EA652B0DE20}" type="slidenum">
              <a:rPr lang="en-US"/>
              <a:pPr/>
              <a:t>5</a:t>
            </a:fld>
            <a:endParaRPr lang="en-US"/>
          </a:p>
        </p:txBody>
      </p:sp>
      <p:sp>
        <p:nvSpPr>
          <p:cNvPr id="236546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65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30B6E97-D977-493E-9698-4A263E0E8D65}" type="slidenum">
              <a:rPr lang="en-US"/>
              <a:pPr/>
              <a:t>6</a:t>
            </a:fld>
            <a:endParaRPr lang="en-US"/>
          </a:p>
        </p:txBody>
      </p:sp>
      <p:sp>
        <p:nvSpPr>
          <p:cNvPr id="237570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75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4E4BD32-42F6-4907-A5FC-D6E1B3A5A4E8}" type="slidenum">
              <a:rPr lang="en-US"/>
              <a:pPr/>
              <a:t>7</a:t>
            </a:fld>
            <a:endParaRPr lang="en-US"/>
          </a:p>
        </p:txBody>
      </p:sp>
      <p:sp>
        <p:nvSpPr>
          <p:cNvPr id="238594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85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15AC843-A5D5-49EB-9FEF-723CFDF34616}" type="slidenum">
              <a:rPr lang="en-US"/>
              <a:pPr/>
              <a:t>8</a:t>
            </a:fld>
            <a:endParaRPr lang="en-US"/>
          </a:p>
        </p:txBody>
      </p:sp>
      <p:sp>
        <p:nvSpPr>
          <p:cNvPr id="258050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80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C500B85-F018-4A17-94CA-29D0D7E61949}" type="slidenum">
              <a:rPr lang="en-US"/>
              <a:pPr/>
              <a:t>9</a:t>
            </a:fld>
            <a:endParaRPr lang="en-US"/>
          </a:p>
        </p:txBody>
      </p:sp>
      <p:sp>
        <p:nvSpPr>
          <p:cNvPr id="245762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6BD6174-41F7-4729-AEB6-EE43D92DDC56}" type="slidenum">
              <a:rPr lang="en-US"/>
              <a:pPr/>
              <a:t>10</a:t>
            </a:fld>
            <a:endParaRPr lang="en-US"/>
          </a:p>
        </p:txBody>
      </p:sp>
      <p:sp>
        <p:nvSpPr>
          <p:cNvPr id="246786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67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CDEBD3C-626D-4E20-B3BF-845CFED0C52A}" type="slidenum">
              <a:rPr lang="en-US"/>
              <a:pPr/>
              <a:t>11</a:t>
            </a:fld>
            <a:endParaRPr lang="en-US"/>
          </a:p>
        </p:txBody>
      </p:sp>
      <p:sp>
        <p:nvSpPr>
          <p:cNvPr id="240642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0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3F57B06-5EAB-4FA0-B5E3-DC63D8B83AD9}" type="slidenum">
              <a:rPr lang="en-US"/>
              <a:pPr/>
              <a:t>12</a:t>
            </a:fld>
            <a:endParaRPr lang="en-US"/>
          </a:p>
        </p:txBody>
      </p:sp>
      <p:sp>
        <p:nvSpPr>
          <p:cNvPr id="241666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16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B31B515-5B52-4213-8FF0-435FA744D87F}" type="slidenum">
              <a:rPr lang="en-US"/>
              <a:pPr/>
              <a:t>13</a:t>
            </a:fld>
            <a:endParaRPr lang="en-US"/>
          </a:p>
        </p:txBody>
      </p:sp>
      <p:sp>
        <p:nvSpPr>
          <p:cNvPr id="242690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26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B092FD5-3D63-4AF4-B065-7B98E33D9E4C}" type="slidenum">
              <a:rPr lang="en-US"/>
              <a:pPr/>
              <a:t>14</a:t>
            </a:fld>
            <a:endParaRPr lang="en-US"/>
          </a:p>
        </p:txBody>
      </p:sp>
      <p:sp>
        <p:nvSpPr>
          <p:cNvPr id="243714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37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D5BF626-7FF2-4174-B97B-6326AA6EA138}" type="slidenum">
              <a:rPr lang="en-US"/>
              <a:pPr/>
              <a:t>15</a:t>
            </a:fld>
            <a:endParaRPr lang="en-US"/>
          </a:p>
        </p:txBody>
      </p:sp>
      <p:sp>
        <p:nvSpPr>
          <p:cNvPr id="244738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47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Line 2"/>
          <p:cNvSpPr>
            <a:spLocks noChangeShapeType="1"/>
          </p:cNvSpPr>
          <p:nvPr/>
        </p:nvSpPr>
        <p:spPr bwMode="auto">
          <a:xfrm>
            <a:off x="7315200" y="1066800"/>
            <a:ext cx="0" cy="449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ctrTitle"/>
          </p:nvPr>
        </p:nvSpPr>
        <p:spPr>
          <a:xfrm>
            <a:off x="315913" y="466725"/>
            <a:ext cx="6781800" cy="2133600"/>
          </a:xfrm>
        </p:spPr>
        <p:txBody>
          <a:bodyPr/>
          <a:lstStyle>
            <a:lvl1pPr algn="r"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23556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849313" y="3049588"/>
            <a:ext cx="6248400" cy="2362200"/>
          </a:xfrm>
        </p:spPr>
        <p:txBody>
          <a:bodyPr/>
          <a:lstStyle>
            <a:lvl1pPr marL="0" indent="0" algn="r">
              <a:buFont typeface="Wingdings" pitchFamily="2" charset="2"/>
              <a:buNone/>
              <a:defRPr sz="3200"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23557" name="Rectangle 5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23558" name="Rectangle 6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23559" name="Rectangle 7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85FFF0E6-76BC-409C-8F4F-AAAD2ED78ED1}" type="slidenum">
              <a:rPr lang="en-US" altLang="en-US"/>
              <a:pPr/>
              <a:t>‹#›</a:t>
            </a:fld>
            <a:endParaRPr lang="en-US" altLang="en-US"/>
          </a:p>
        </p:txBody>
      </p:sp>
      <p:grpSp>
        <p:nvGrpSpPr>
          <p:cNvPr id="23560" name="Group 8"/>
          <p:cNvGrpSpPr>
            <a:grpSpLocks/>
          </p:cNvGrpSpPr>
          <p:nvPr/>
        </p:nvGrpSpPr>
        <p:grpSpPr bwMode="auto">
          <a:xfrm>
            <a:off x="7493000" y="2992438"/>
            <a:ext cx="1338263" cy="2189162"/>
            <a:chOff x="4704" y="1885"/>
            <a:chExt cx="843" cy="1379"/>
          </a:xfrm>
        </p:grpSpPr>
        <p:sp>
          <p:nvSpPr>
            <p:cNvPr id="23561" name="Oval 9"/>
            <p:cNvSpPr>
              <a:spLocks noChangeArrowheads="1"/>
            </p:cNvSpPr>
            <p:nvPr/>
          </p:nvSpPr>
          <p:spPr bwMode="auto">
            <a:xfrm>
              <a:off x="4704" y="1885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62" name="Oval 10"/>
            <p:cNvSpPr>
              <a:spLocks noChangeArrowheads="1"/>
            </p:cNvSpPr>
            <p:nvPr/>
          </p:nvSpPr>
          <p:spPr bwMode="auto">
            <a:xfrm>
              <a:off x="4883" y="1885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63" name="Oval 11"/>
            <p:cNvSpPr>
              <a:spLocks noChangeArrowheads="1"/>
            </p:cNvSpPr>
            <p:nvPr/>
          </p:nvSpPr>
          <p:spPr bwMode="auto">
            <a:xfrm>
              <a:off x="5062" y="1885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64" name="Oval 12"/>
            <p:cNvSpPr>
              <a:spLocks noChangeArrowheads="1"/>
            </p:cNvSpPr>
            <p:nvPr/>
          </p:nvSpPr>
          <p:spPr bwMode="auto">
            <a:xfrm>
              <a:off x="4704" y="2064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65" name="Oval 13"/>
            <p:cNvSpPr>
              <a:spLocks noChangeArrowheads="1"/>
            </p:cNvSpPr>
            <p:nvPr/>
          </p:nvSpPr>
          <p:spPr bwMode="auto">
            <a:xfrm>
              <a:off x="4883" y="2064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66" name="Oval 14"/>
            <p:cNvSpPr>
              <a:spLocks noChangeArrowheads="1"/>
            </p:cNvSpPr>
            <p:nvPr/>
          </p:nvSpPr>
          <p:spPr bwMode="auto">
            <a:xfrm>
              <a:off x="5062" y="2064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67" name="Oval 15"/>
            <p:cNvSpPr>
              <a:spLocks noChangeArrowheads="1"/>
            </p:cNvSpPr>
            <p:nvPr/>
          </p:nvSpPr>
          <p:spPr bwMode="auto">
            <a:xfrm>
              <a:off x="5241" y="2064"/>
              <a:ext cx="127" cy="127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68" name="Oval 16"/>
            <p:cNvSpPr>
              <a:spLocks noChangeArrowheads="1"/>
            </p:cNvSpPr>
            <p:nvPr/>
          </p:nvSpPr>
          <p:spPr bwMode="auto">
            <a:xfrm>
              <a:off x="4704" y="2243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69" name="Oval 17"/>
            <p:cNvSpPr>
              <a:spLocks noChangeArrowheads="1"/>
            </p:cNvSpPr>
            <p:nvPr/>
          </p:nvSpPr>
          <p:spPr bwMode="auto">
            <a:xfrm>
              <a:off x="4883" y="2243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70" name="Oval 18"/>
            <p:cNvSpPr>
              <a:spLocks noChangeArrowheads="1"/>
            </p:cNvSpPr>
            <p:nvPr/>
          </p:nvSpPr>
          <p:spPr bwMode="auto">
            <a:xfrm>
              <a:off x="5062" y="2243"/>
              <a:ext cx="127" cy="127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71" name="Oval 19"/>
            <p:cNvSpPr>
              <a:spLocks noChangeArrowheads="1"/>
            </p:cNvSpPr>
            <p:nvPr/>
          </p:nvSpPr>
          <p:spPr bwMode="auto">
            <a:xfrm>
              <a:off x="5241" y="2243"/>
              <a:ext cx="127" cy="127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72" name="Oval 20"/>
            <p:cNvSpPr>
              <a:spLocks noChangeArrowheads="1"/>
            </p:cNvSpPr>
            <p:nvPr/>
          </p:nvSpPr>
          <p:spPr bwMode="auto">
            <a:xfrm>
              <a:off x="5420" y="2243"/>
              <a:ext cx="127" cy="127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73" name="Oval 21"/>
            <p:cNvSpPr>
              <a:spLocks noChangeArrowheads="1"/>
            </p:cNvSpPr>
            <p:nvPr/>
          </p:nvSpPr>
          <p:spPr bwMode="auto">
            <a:xfrm>
              <a:off x="4704" y="2421"/>
              <a:ext cx="127" cy="128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74" name="Oval 22"/>
            <p:cNvSpPr>
              <a:spLocks noChangeArrowheads="1"/>
            </p:cNvSpPr>
            <p:nvPr/>
          </p:nvSpPr>
          <p:spPr bwMode="auto">
            <a:xfrm>
              <a:off x="4883" y="2421"/>
              <a:ext cx="127" cy="128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75" name="Oval 23"/>
            <p:cNvSpPr>
              <a:spLocks noChangeArrowheads="1"/>
            </p:cNvSpPr>
            <p:nvPr/>
          </p:nvSpPr>
          <p:spPr bwMode="auto">
            <a:xfrm>
              <a:off x="5062" y="2421"/>
              <a:ext cx="127" cy="128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76" name="Oval 24"/>
            <p:cNvSpPr>
              <a:spLocks noChangeArrowheads="1"/>
            </p:cNvSpPr>
            <p:nvPr/>
          </p:nvSpPr>
          <p:spPr bwMode="auto">
            <a:xfrm>
              <a:off x="5241" y="2421"/>
              <a:ext cx="127" cy="128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77" name="Oval 25"/>
            <p:cNvSpPr>
              <a:spLocks noChangeArrowheads="1"/>
            </p:cNvSpPr>
            <p:nvPr/>
          </p:nvSpPr>
          <p:spPr bwMode="auto">
            <a:xfrm>
              <a:off x="4704" y="2600"/>
              <a:ext cx="127" cy="128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78" name="Oval 26"/>
            <p:cNvSpPr>
              <a:spLocks noChangeArrowheads="1"/>
            </p:cNvSpPr>
            <p:nvPr/>
          </p:nvSpPr>
          <p:spPr bwMode="auto">
            <a:xfrm>
              <a:off x="4883" y="2600"/>
              <a:ext cx="127" cy="128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79" name="Oval 27"/>
            <p:cNvSpPr>
              <a:spLocks noChangeArrowheads="1"/>
            </p:cNvSpPr>
            <p:nvPr/>
          </p:nvSpPr>
          <p:spPr bwMode="auto">
            <a:xfrm>
              <a:off x="5062" y="2600"/>
              <a:ext cx="127" cy="128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80" name="Oval 28"/>
            <p:cNvSpPr>
              <a:spLocks noChangeArrowheads="1"/>
            </p:cNvSpPr>
            <p:nvPr/>
          </p:nvSpPr>
          <p:spPr bwMode="auto">
            <a:xfrm>
              <a:off x="5241" y="2600"/>
              <a:ext cx="127" cy="128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81" name="Oval 29"/>
            <p:cNvSpPr>
              <a:spLocks noChangeArrowheads="1"/>
            </p:cNvSpPr>
            <p:nvPr/>
          </p:nvSpPr>
          <p:spPr bwMode="auto">
            <a:xfrm>
              <a:off x="5420" y="2600"/>
              <a:ext cx="127" cy="128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82" name="Oval 30"/>
            <p:cNvSpPr>
              <a:spLocks noChangeArrowheads="1"/>
            </p:cNvSpPr>
            <p:nvPr/>
          </p:nvSpPr>
          <p:spPr bwMode="auto">
            <a:xfrm>
              <a:off x="4704" y="2779"/>
              <a:ext cx="127" cy="127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83" name="Oval 31"/>
            <p:cNvSpPr>
              <a:spLocks noChangeArrowheads="1"/>
            </p:cNvSpPr>
            <p:nvPr/>
          </p:nvSpPr>
          <p:spPr bwMode="auto">
            <a:xfrm>
              <a:off x="4883" y="2779"/>
              <a:ext cx="127" cy="127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84" name="Oval 32"/>
            <p:cNvSpPr>
              <a:spLocks noChangeArrowheads="1"/>
            </p:cNvSpPr>
            <p:nvPr/>
          </p:nvSpPr>
          <p:spPr bwMode="auto">
            <a:xfrm>
              <a:off x="5062" y="2779"/>
              <a:ext cx="127" cy="127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85" name="Oval 33"/>
            <p:cNvSpPr>
              <a:spLocks noChangeArrowheads="1"/>
            </p:cNvSpPr>
            <p:nvPr/>
          </p:nvSpPr>
          <p:spPr bwMode="auto">
            <a:xfrm>
              <a:off x="5241" y="2779"/>
              <a:ext cx="127" cy="127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86" name="Oval 34"/>
            <p:cNvSpPr>
              <a:spLocks noChangeArrowheads="1"/>
            </p:cNvSpPr>
            <p:nvPr/>
          </p:nvSpPr>
          <p:spPr bwMode="auto">
            <a:xfrm>
              <a:off x="4704" y="2958"/>
              <a:ext cx="127" cy="127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87" name="Oval 35"/>
            <p:cNvSpPr>
              <a:spLocks noChangeArrowheads="1"/>
            </p:cNvSpPr>
            <p:nvPr/>
          </p:nvSpPr>
          <p:spPr bwMode="auto">
            <a:xfrm>
              <a:off x="4883" y="2958"/>
              <a:ext cx="127" cy="127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88" name="Oval 36"/>
            <p:cNvSpPr>
              <a:spLocks noChangeArrowheads="1"/>
            </p:cNvSpPr>
            <p:nvPr/>
          </p:nvSpPr>
          <p:spPr bwMode="auto">
            <a:xfrm>
              <a:off x="5062" y="2958"/>
              <a:ext cx="127" cy="127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89" name="Oval 37"/>
            <p:cNvSpPr>
              <a:spLocks noChangeArrowheads="1"/>
            </p:cNvSpPr>
            <p:nvPr/>
          </p:nvSpPr>
          <p:spPr bwMode="auto">
            <a:xfrm>
              <a:off x="5241" y="2958"/>
              <a:ext cx="127" cy="127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90" name="Oval 38"/>
            <p:cNvSpPr>
              <a:spLocks noChangeArrowheads="1"/>
            </p:cNvSpPr>
            <p:nvPr/>
          </p:nvSpPr>
          <p:spPr bwMode="auto">
            <a:xfrm>
              <a:off x="4883" y="3137"/>
              <a:ext cx="127" cy="127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91" name="Oval 39"/>
            <p:cNvSpPr>
              <a:spLocks noChangeArrowheads="1"/>
            </p:cNvSpPr>
            <p:nvPr/>
          </p:nvSpPr>
          <p:spPr bwMode="auto">
            <a:xfrm>
              <a:off x="5241" y="3137"/>
              <a:ext cx="127" cy="127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3592" name="Line 40"/>
          <p:cNvSpPr>
            <a:spLocks noChangeShapeType="1"/>
          </p:cNvSpPr>
          <p:nvPr/>
        </p:nvSpPr>
        <p:spPr bwMode="auto">
          <a:xfrm>
            <a:off x="304800" y="2819400"/>
            <a:ext cx="82296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96385A-E980-490C-BAF0-A0C904160A0D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38985F3-F27A-42EF-AB9A-1FDD8DE2E5D7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19263"/>
            <a:ext cx="4038600" cy="44116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263"/>
            <a:ext cx="4038600" cy="44116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AC62E4-5E03-4913-A865-60C718DDDC05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6D56864-8EA1-4287-AE26-77FCD5E38194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86EC1CA-0118-436B-BFEC-15C9BDB32EF8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ACBBE71-155C-4531-A3CF-BB87A5FD3356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D12B27F-98E1-40BE-901B-15DCB0DFE587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6FD2F92-9FD8-45BB-B4C5-E8796D7B0107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74C22FB-2F14-4FCC-AE40-3031DDDE40E3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22238"/>
            <a:ext cx="2057400" cy="600868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22238"/>
            <a:ext cx="6019800" cy="600868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CDA2DAD-3351-430B-9227-38E98AD2E4C7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2238"/>
            <a:ext cx="7543800" cy="1295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19263"/>
            <a:ext cx="4038600" cy="44116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719263"/>
            <a:ext cx="4038600" cy="212883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4000500"/>
            <a:ext cx="4038600" cy="21304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E3DEE39D-0EAF-4006-AE85-29731C9886F0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2238"/>
            <a:ext cx="7543800" cy="1295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719263"/>
            <a:ext cx="4038600" cy="44116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719263"/>
            <a:ext cx="4038600" cy="212883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4000500"/>
            <a:ext cx="4038600" cy="21304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76D6A570-A51B-49A2-93F8-1A3686167C61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Title and Tex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2238"/>
            <a:ext cx="7543800" cy="1295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719263"/>
            <a:ext cx="8229600" cy="212883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4000500"/>
            <a:ext cx="8229600" cy="21304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07677C6E-3C74-42EA-9AEC-5AE077153936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Line 2"/>
          <p:cNvSpPr>
            <a:spLocks noChangeShapeType="1"/>
          </p:cNvSpPr>
          <p:nvPr/>
        </p:nvSpPr>
        <p:spPr bwMode="auto">
          <a:xfrm>
            <a:off x="7962900" y="152400"/>
            <a:ext cx="0" cy="1524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22238"/>
            <a:ext cx="75438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22532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719263"/>
            <a:ext cx="8229600" cy="4411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22533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/>
            </a:lvl1pPr>
          </a:lstStyle>
          <a:p>
            <a:endParaRPr lang="en-US" altLang="en-US"/>
          </a:p>
        </p:txBody>
      </p:sp>
      <p:sp>
        <p:nvSpPr>
          <p:cNvPr id="22534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/>
            </a:lvl1pPr>
          </a:lstStyle>
          <a:p>
            <a:endParaRPr lang="en-US" altLang="en-US"/>
          </a:p>
        </p:txBody>
      </p:sp>
      <p:sp>
        <p:nvSpPr>
          <p:cNvPr id="22535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/>
            </a:lvl1pPr>
          </a:lstStyle>
          <a:p>
            <a:fld id="{DE779BE7-7417-439D-B88E-B4A00205F2E6}" type="slidenum">
              <a:rPr lang="en-US" altLang="en-US"/>
              <a:pPr/>
              <a:t>‹#›</a:t>
            </a:fld>
            <a:endParaRPr lang="en-US" altLang="en-US"/>
          </a:p>
        </p:txBody>
      </p:sp>
      <p:grpSp>
        <p:nvGrpSpPr>
          <p:cNvPr id="22536" name="Group 8"/>
          <p:cNvGrpSpPr>
            <a:grpSpLocks/>
          </p:cNvGrpSpPr>
          <p:nvPr/>
        </p:nvGrpSpPr>
        <p:grpSpPr bwMode="auto">
          <a:xfrm>
            <a:off x="8153400" y="152400"/>
            <a:ext cx="792163" cy="1295400"/>
            <a:chOff x="5136" y="960"/>
            <a:chExt cx="528" cy="864"/>
          </a:xfrm>
        </p:grpSpPr>
        <p:sp>
          <p:nvSpPr>
            <p:cNvPr id="22537" name="Oval 9"/>
            <p:cNvSpPr>
              <a:spLocks noChangeArrowheads="1"/>
            </p:cNvSpPr>
            <p:nvPr/>
          </p:nvSpPr>
          <p:spPr bwMode="auto">
            <a:xfrm>
              <a:off x="5136" y="960"/>
              <a:ext cx="80" cy="80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538" name="Oval 10"/>
            <p:cNvSpPr>
              <a:spLocks noChangeArrowheads="1"/>
            </p:cNvSpPr>
            <p:nvPr/>
          </p:nvSpPr>
          <p:spPr bwMode="auto">
            <a:xfrm>
              <a:off x="5248" y="960"/>
              <a:ext cx="80" cy="80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539" name="Oval 11"/>
            <p:cNvSpPr>
              <a:spLocks noChangeArrowheads="1"/>
            </p:cNvSpPr>
            <p:nvPr/>
          </p:nvSpPr>
          <p:spPr bwMode="auto">
            <a:xfrm>
              <a:off x="5360" y="960"/>
              <a:ext cx="80" cy="80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540" name="Oval 12"/>
            <p:cNvSpPr>
              <a:spLocks noChangeArrowheads="1"/>
            </p:cNvSpPr>
            <p:nvPr/>
          </p:nvSpPr>
          <p:spPr bwMode="auto">
            <a:xfrm>
              <a:off x="5136" y="1072"/>
              <a:ext cx="80" cy="80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541" name="Oval 13"/>
            <p:cNvSpPr>
              <a:spLocks noChangeArrowheads="1"/>
            </p:cNvSpPr>
            <p:nvPr/>
          </p:nvSpPr>
          <p:spPr bwMode="auto">
            <a:xfrm>
              <a:off x="5248" y="1072"/>
              <a:ext cx="80" cy="80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542" name="Oval 14"/>
            <p:cNvSpPr>
              <a:spLocks noChangeArrowheads="1"/>
            </p:cNvSpPr>
            <p:nvPr/>
          </p:nvSpPr>
          <p:spPr bwMode="auto">
            <a:xfrm>
              <a:off x="5360" y="1072"/>
              <a:ext cx="80" cy="80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543" name="Oval 15"/>
            <p:cNvSpPr>
              <a:spLocks noChangeArrowheads="1"/>
            </p:cNvSpPr>
            <p:nvPr/>
          </p:nvSpPr>
          <p:spPr bwMode="auto">
            <a:xfrm>
              <a:off x="5472" y="1072"/>
              <a:ext cx="80" cy="8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544" name="Oval 16"/>
            <p:cNvSpPr>
              <a:spLocks noChangeArrowheads="1"/>
            </p:cNvSpPr>
            <p:nvPr/>
          </p:nvSpPr>
          <p:spPr bwMode="auto">
            <a:xfrm>
              <a:off x="5136" y="1184"/>
              <a:ext cx="80" cy="80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545" name="Oval 17"/>
            <p:cNvSpPr>
              <a:spLocks noChangeArrowheads="1"/>
            </p:cNvSpPr>
            <p:nvPr/>
          </p:nvSpPr>
          <p:spPr bwMode="auto">
            <a:xfrm>
              <a:off x="5248" y="1184"/>
              <a:ext cx="80" cy="80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546" name="Oval 18"/>
            <p:cNvSpPr>
              <a:spLocks noChangeArrowheads="1"/>
            </p:cNvSpPr>
            <p:nvPr/>
          </p:nvSpPr>
          <p:spPr bwMode="auto">
            <a:xfrm>
              <a:off x="5360" y="1184"/>
              <a:ext cx="80" cy="8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547" name="Oval 19"/>
            <p:cNvSpPr>
              <a:spLocks noChangeArrowheads="1"/>
            </p:cNvSpPr>
            <p:nvPr/>
          </p:nvSpPr>
          <p:spPr bwMode="auto">
            <a:xfrm>
              <a:off x="5472" y="1184"/>
              <a:ext cx="80" cy="8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548" name="Oval 20"/>
            <p:cNvSpPr>
              <a:spLocks noChangeArrowheads="1"/>
            </p:cNvSpPr>
            <p:nvPr/>
          </p:nvSpPr>
          <p:spPr bwMode="auto">
            <a:xfrm>
              <a:off x="5584" y="1184"/>
              <a:ext cx="80" cy="80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549" name="Oval 21"/>
            <p:cNvSpPr>
              <a:spLocks noChangeArrowheads="1"/>
            </p:cNvSpPr>
            <p:nvPr/>
          </p:nvSpPr>
          <p:spPr bwMode="auto">
            <a:xfrm>
              <a:off x="5136" y="1296"/>
              <a:ext cx="80" cy="80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550" name="Oval 22"/>
            <p:cNvSpPr>
              <a:spLocks noChangeArrowheads="1"/>
            </p:cNvSpPr>
            <p:nvPr/>
          </p:nvSpPr>
          <p:spPr bwMode="auto">
            <a:xfrm>
              <a:off x="5248" y="1296"/>
              <a:ext cx="80" cy="8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551" name="Oval 23"/>
            <p:cNvSpPr>
              <a:spLocks noChangeArrowheads="1"/>
            </p:cNvSpPr>
            <p:nvPr/>
          </p:nvSpPr>
          <p:spPr bwMode="auto">
            <a:xfrm>
              <a:off x="5360" y="1296"/>
              <a:ext cx="80" cy="8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552" name="Oval 24"/>
            <p:cNvSpPr>
              <a:spLocks noChangeArrowheads="1"/>
            </p:cNvSpPr>
            <p:nvPr/>
          </p:nvSpPr>
          <p:spPr bwMode="auto">
            <a:xfrm>
              <a:off x="5472" y="1296"/>
              <a:ext cx="80" cy="80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553" name="Oval 25"/>
            <p:cNvSpPr>
              <a:spLocks noChangeArrowheads="1"/>
            </p:cNvSpPr>
            <p:nvPr/>
          </p:nvSpPr>
          <p:spPr bwMode="auto">
            <a:xfrm>
              <a:off x="5136" y="1408"/>
              <a:ext cx="80" cy="8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554" name="Oval 26"/>
            <p:cNvSpPr>
              <a:spLocks noChangeArrowheads="1"/>
            </p:cNvSpPr>
            <p:nvPr/>
          </p:nvSpPr>
          <p:spPr bwMode="auto">
            <a:xfrm>
              <a:off x="5248" y="1408"/>
              <a:ext cx="80" cy="8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555" name="Oval 27"/>
            <p:cNvSpPr>
              <a:spLocks noChangeArrowheads="1"/>
            </p:cNvSpPr>
            <p:nvPr/>
          </p:nvSpPr>
          <p:spPr bwMode="auto">
            <a:xfrm>
              <a:off x="5360" y="1408"/>
              <a:ext cx="80" cy="80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556" name="Oval 28"/>
            <p:cNvSpPr>
              <a:spLocks noChangeArrowheads="1"/>
            </p:cNvSpPr>
            <p:nvPr/>
          </p:nvSpPr>
          <p:spPr bwMode="auto">
            <a:xfrm>
              <a:off x="5472" y="1408"/>
              <a:ext cx="80" cy="80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557" name="Oval 29"/>
            <p:cNvSpPr>
              <a:spLocks noChangeArrowheads="1"/>
            </p:cNvSpPr>
            <p:nvPr/>
          </p:nvSpPr>
          <p:spPr bwMode="auto">
            <a:xfrm>
              <a:off x="5584" y="1408"/>
              <a:ext cx="80" cy="80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558" name="Oval 30"/>
            <p:cNvSpPr>
              <a:spLocks noChangeArrowheads="1"/>
            </p:cNvSpPr>
            <p:nvPr/>
          </p:nvSpPr>
          <p:spPr bwMode="auto">
            <a:xfrm>
              <a:off x="5136" y="1520"/>
              <a:ext cx="80" cy="8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559" name="Oval 31"/>
            <p:cNvSpPr>
              <a:spLocks noChangeArrowheads="1"/>
            </p:cNvSpPr>
            <p:nvPr/>
          </p:nvSpPr>
          <p:spPr bwMode="auto">
            <a:xfrm>
              <a:off x="5248" y="1520"/>
              <a:ext cx="80" cy="80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560" name="Oval 32"/>
            <p:cNvSpPr>
              <a:spLocks noChangeArrowheads="1"/>
            </p:cNvSpPr>
            <p:nvPr/>
          </p:nvSpPr>
          <p:spPr bwMode="auto">
            <a:xfrm>
              <a:off x="5360" y="1520"/>
              <a:ext cx="80" cy="80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561" name="Oval 33"/>
            <p:cNvSpPr>
              <a:spLocks noChangeArrowheads="1"/>
            </p:cNvSpPr>
            <p:nvPr/>
          </p:nvSpPr>
          <p:spPr bwMode="auto">
            <a:xfrm>
              <a:off x="5472" y="1520"/>
              <a:ext cx="80" cy="80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562" name="Oval 34"/>
            <p:cNvSpPr>
              <a:spLocks noChangeArrowheads="1"/>
            </p:cNvSpPr>
            <p:nvPr/>
          </p:nvSpPr>
          <p:spPr bwMode="auto">
            <a:xfrm>
              <a:off x="5136" y="1632"/>
              <a:ext cx="80" cy="80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563" name="Oval 35"/>
            <p:cNvSpPr>
              <a:spLocks noChangeArrowheads="1"/>
            </p:cNvSpPr>
            <p:nvPr/>
          </p:nvSpPr>
          <p:spPr bwMode="auto">
            <a:xfrm>
              <a:off x="5248" y="1632"/>
              <a:ext cx="80" cy="80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564" name="Oval 36"/>
            <p:cNvSpPr>
              <a:spLocks noChangeArrowheads="1"/>
            </p:cNvSpPr>
            <p:nvPr/>
          </p:nvSpPr>
          <p:spPr bwMode="auto">
            <a:xfrm>
              <a:off x="5360" y="1632"/>
              <a:ext cx="80" cy="80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565" name="Oval 37"/>
            <p:cNvSpPr>
              <a:spLocks noChangeArrowheads="1"/>
            </p:cNvSpPr>
            <p:nvPr/>
          </p:nvSpPr>
          <p:spPr bwMode="auto">
            <a:xfrm>
              <a:off x="5472" y="1632"/>
              <a:ext cx="80" cy="80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566" name="Oval 38"/>
            <p:cNvSpPr>
              <a:spLocks noChangeArrowheads="1"/>
            </p:cNvSpPr>
            <p:nvPr/>
          </p:nvSpPr>
          <p:spPr bwMode="auto">
            <a:xfrm>
              <a:off x="5248" y="1744"/>
              <a:ext cx="80" cy="80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567" name="Oval 39"/>
            <p:cNvSpPr>
              <a:spLocks noChangeArrowheads="1"/>
            </p:cNvSpPr>
            <p:nvPr/>
          </p:nvSpPr>
          <p:spPr bwMode="auto">
            <a:xfrm>
              <a:off x="5472" y="1744"/>
              <a:ext cx="80" cy="80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  <p:sldLayoutId id="2147483673" r:id="rId8"/>
    <p:sldLayoutId id="2147483674" r:id="rId9"/>
    <p:sldLayoutId id="2147483675" r:id="rId10"/>
    <p:sldLayoutId id="2147483676" r:id="rId11"/>
    <p:sldLayoutId id="2147483677" r:id="rId12"/>
    <p:sldLayoutId id="2147483678" r:id="rId13"/>
    <p:sldLayoutId id="2147483679" r:id="rId14"/>
  </p:sldLayoutIdLst>
  <p:timing>
    <p:tnLst>
      <p:par>
        <p:cTn id="1" dur="indefinite" restart="never" nodeType="tmRoot"/>
      </p:par>
    </p:tnLst>
  </p:timing>
  <p:txStyles>
    <p:titleStyle>
      <a:lvl1pPr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  <a:cs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  <a:cs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  <a:cs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pitchFamily="2" charset="2"/>
        <a:buChar char="l"/>
        <a:defRPr sz="3000">
          <a:solidFill>
            <a:schemeClr val="tx1"/>
          </a:solidFill>
          <a:latin typeface="+mn-lt"/>
          <a:ea typeface="+mn-ea"/>
          <a:cs typeface="+mn-cs"/>
        </a:defRPr>
      </a:lvl1pPr>
      <a:lvl2pPr marL="692150" indent="-347663" algn="l" rtl="0" fontAlgn="base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l"/>
        <a:defRPr sz="2600">
          <a:solidFill>
            <a:schemeClr val="tx1"/>
          </a:solidFill>
          <a:latin typeface="+mn-lt"/>
          <a:cs typeface="+mn-cs"/>
        </a:defRPr>
      </a:lvl2pPr>
      <a:lvl3pPr marL="987425" indent="-293688" algn="l" rtl="0" fontAlgn="base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l"/>
        <a:defRPr sz="2300">
          <a:solidFill>
            <a:schemeClr val="tx1"/>
          </a:solidFill>
          <a:latin typeface="+mn-lt"/>
          <a:cs typeface="+mn-cs"/>
        </a:defRPr>
      </a:lvl3pPr>
      <a:lvl4pPr marL="1281113" indent="-292100" algn="l" rtl="0" fontAlgn="base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4pPr>
      <a:lvl5pPr marL="1598613" indent="-315913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5pPr>
      <a:lvl6pPr marL="2055813" indent="-315913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6pPr>
      <a:lvl7pPr marL="2513013" indent="-315913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7pPr>
      <a:lvl8pPr marL="2970213" indent="-315913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8pPr>
      <a:lvl9pPr marL="3427413" indent="-315913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.w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7" Type="http://schemas.openxmlformats.org/officeDocument/2006/relationships/image" Target="../media/image17.png"/><Relationship Id="rId2" Type="http://schemas.openxmlformats.org/officeDocument/2006/relationships/video" Target="file:///C:\Documents%20and%20Settings\Gregorij\My%20Documents\PAPERS\ISM2008\presentation\video_long.WMV" TargetMode="External"/><Relationship Id="rId1" Type="http://schemas.openxmlformats.org/officeDocument/2006/relationships/video" Target="file:///C:\Documents%20and%20Settings\Gregorij\My%20Documents\PAPERS\ISM2008\presentation\video_headon.WMV" TargetMode="External"/><Relationship Id="rId6" Type="http://schemas.openxmlformats.org/officeDocument/2006/relationships/image" Target="../media/image16.png"/><Relationship Id="rId5" Type="http://schemas.openxmlformats.org/officeDocument/2006/relationships/image" Target="../media/image15.wmf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video" Target="file:///C:\Documents%20and%20Settings\Gregorij\My%20Documents\PAPERS\ISM2008\presentation\tai_chi2007b.avi" TargetMode="External"/><Relationship Id="rId1" Type="http://schemas.openxmlformats.org/officeDocument/2006/relationships/video" Target="file:///C:\Documents%20and%20Settings\Gregorij\My%20Documents\PAPERS\ISM2008\presentation\BBC_composite.WMV" TargetMode="Externa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video" Target="file:///C:\Documents%20and%20Settings\Gregorij\My%20Documents\PAPERS\ISM2008\presentation\video_full.WMV" TargetMode="External"/><Relationship Id="rId1" Type="http://schemas.openxmlformats.org/officeDocument/2006/relationships/video" Target="file:///C:\Documents%20and%20Settings\Gregorij\My%20Documents\PAPERS\ISM2008\presentation\video_background_new.WMV" TargetMode="Externa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3200" b="0" dirty="0"/>
              <a:t>A Framework for Collaborative Real-Time 3D </a:t>
            </a:r>
            <a:r>
              <a:rPr lang="en-US" sz="3200" b="0" dirty="0" err="1"/>
              <a:t>Teleimmersion</a:t>
            </a:r>
            <a:r>
              <a:rPr lang="en-US" sz="3200" b="0" dirty="0"/>
              <a:t> in a</a:t>
            </a:r>
            <a:br>
              <a:rPr lang="en-US" sz="3200" b="0" dirty="0"/>
            </a:br>
            <a:r>
              <a:rPr lang="en-US" sz="3200" b="0" dirty="0"/>
              <a:t>Geographically Distributed Environment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sz="2000"/>
              <a:t>Gregorij Kurillo  Ramanarayan Vasudevan </a:t>
            </a:r>
          </a:p>
          <a:p>
            <a:pPr>
              <a:lnSpc>
                <a:spcPct val="80000"/>
              </a:lnSpc>
            </a:pPr>
            <a:r>
              <a:rPr lang="en-US" sz="2000"/>
              <a:t>Edgar Lobaton ,Ruzena Bajcsy Lisa Wymore,</a:t>
            </a:r>
          </a:p>
          <a:p>
            <a:pPr>
              <a:lnSpc>
                <a:spcPct val="80000"/>
              </a:lnSpc>
            </a:pPr>
            <a:r>
              <a:rPr lang="en-US" sz="2000"/>
              <a:t>UC Berkeley</a:t>
            </a:r>
          </a:p>
          <a:p>
            <a:pPr>
              <a:lnSpc>
                <a:spcPct val="80000"/>
              </a:lnSpc>
            </a:pPr>
            <a:r>
              <a:rPr lang="en-US" sz="2000"/>
              <a:t> Renata Shepard, Wanmin Wu, Klara Nahrstedt </a:t>
            </a:r>
          </a:p>
          <a:p>
            <a:pPr>
              <a:lnSpc>
                <a:spcPct val="80000"/>
              </a:lnSpc>
            </a:pPr>
            <a:r>
              <a:rPr lang="en-US" sz="2000"/>
              <a:t>UIUC, Illinois</a:t>
            </a:r>
          </a:p>
          <a:p>
            <a:pPr>
              <a:lnSpc>
                <a:spcPct val="80000"/>
              </a:lnSpc>
            </a:pPr>
            <a:r>
              <a:rPr lang="en-US" sz="2000"/>
              <a:t>Toni Bernardin</a:t>
            </a:r>
          </a:p>
          <a:p>
            <a:pPr>
              <a:lnSpc>
                <a:spcPct val="80000"/>
              </a:lnSpc>
            </a:pPr>
            <a:r>
              <a:rPr lang="en-US" sz="2000"/>
              <a:t>UC Davis.</a:t>
            </a:r>
          </a:p>
          <a:p>
            <a:pPr>
              <a:lnSpc>
                <a:spcPct val="80000"/>
              </a:lnSpc>
            </a:pPr>
            <a:endParaRPr lang="en-US" sz="2800"/>
          </a:p>
        </p:txBody>
      </p:sp>
      <p:sp>
        <p:nvSpPr>
          <p:cNvPr id="4100" name="Text Box 4"/>
          <p:cNvSpPr txBox="1">
            <a:spLocks noChangeArrowheads="1"/>
          </p:cNvSpPr>
          <p:nvPr/>
        </p:nvSpPr>
        <p:spPr bwMode="auto">
          <a:xfrm>
            <a:off x="5054600" y="4902200"/>
            <a:ext cx="2127250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endParaRPr lang="en-US" sz="1800" i="1"/>
          </a:p>
          <a:p>
            <a:pPr algn="r"/>
            <a:r>
              <a:rPr lang="en-US" sz="1800" i="1"/>
              <a:t>Teleimmersion Lab</a:t>
            </a:r>
          </a:p>
          <a:p>
            <a:pPr algn="r"/>
            <a:endParaRPr lang="en-US" sz="1800" b="1" i="1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9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Recent Improvements</a:t>
            </a:r>
          </a:p>
        </p:txBody>
      </p:sp>
      <p:sp>
        <p:nvSpPr>
          <p:cNvPr id="2549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3D reconstruction we improved the frame rate from 5-10 frames to 20-30 frames due to new representation of the images</a:t>
            </a:r>
          </a:p>
          <a:p>
            <a:r>
              <a:rPr lang="en-US"/>
              <a:t>Virtual Immersion that shows flexibility of integrating any 3D data with people</a:t>
            </a:r>
          </a:p>
          <a:p>
            <a:r>
              <a:rPr lang="en-US"/>
              <a:t>Development of a portable Tele-immersive system</a:t>
            </a:r>
          </a:p>
          <a:p>
            <a:endParaRPr lang="en-US"/>
          </a:p>
          <a:p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Representation</a:t>
            </a:r>
          </a:p>
        </p:txBody>
      </p:sp>
      <p:sp>
        <p:nvSpPr>
          <p:cNvPr id="1054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19263"/>
            <a:ext cx="8229600" cy="2852737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100"/>
              <a:t>Images are triangulated using Maubach’s bisection scheme</a:t>
            </a:r>
          </a:p>
          <a:p>
            <a:pPr>
              <a:lnSpc>
                <a:spcPct val="90000"/>
              </a:lnSpc>
            </a:pPr>
            <a:r>
              <a:rPr lang="en-US" sz="2100"/>
              <a:t>Big triangles are refined based on variance of grayscale image</a:t>
            </a:r>
          </a:p>
          <a:p>
            <a:pPr>
              <a:lnSpc>
                <a:spcPct val="90000"/>
              </a:lnSpc>
            </a:pPr>
            <a:r>
              <a:rPr lang="en-US" sz="2100"/>
              <a:t>Advantages:</a:t>
            </a:r>
          </a:p>
          <a:p>
            <a:pPr lvl="1">
              <a:lnSpc>
                <a:spcPct val="90000"/>
              </a:lnSpc>
            </a:pPr>
            <a:r>
              <a:rPr lang="en-US" sz="2000"/>
              <a:t>Reduce stereo calculation from pixel-by-pixel to region-by-region</a:t>
            </a:r>
          </a:p>
          <a:p>
            <a:pPr lvl="1">
              <a:lnSpc>
                <a:spcPct val="90000"/>
              </a:lnSpc>
            </a:pPr>
            <a:r>
              <a:rPr lang="en-US" sz="2000"/>
              <a:t>Fast interpolation where no match is found</a:t>
            </a:r>
          </a:p>
          <a:p>
            <a:pPr lvl="1">
              <a:lnSpc>
                <a:spcPct val="90000"/>
              </a:lnSpc>
            </a:pPr>
            <a:r>
              <a:rPr lang="en-US" sz="2000"/>
              <a:t>Good compression by encoding structure</a:t>
            </a:r>
          </a:p>
        </p:txBody>
      </p:sp>
      <p:pic>
        <p:nvPicPr>
          <p:cNvPr id="51204" name="Picture 4" descr="Pyramid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3"/>
          <a:srcRect l="10448" t="13763" r="8955" b="14372"/>
          <a:stretch>
            <a:fillRect/>
          </a:stretch>
        </p:blipFill>
        <p:spPr>
          <a:xfrm>
            <a:off x="2895600" y="4191000"/>
            <a:ext cx="4038600" cy="2097088"/>
          </a:xfrm>
          <a:ln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Triangulation</a:t>
            </a:r>
          </a:p>
        </p:txBody>
      </p:sp>
      <p:pic>
        <p:nvPicPr>
          <p:cNvPr id="112644" name="Picture 4"/>
          <p:cNvPicPr>
            <a:picLocks noChangeAspect="1" noChangeArrowheads="1"/>
          </p:cNvPicPr>
          <p:nvPr>
            <p:ph sz="half"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4191000" y="1600200"/>
            <a:ext cx="3657600" cy="2752725"/>
          </a:xfrm>
          <a:noFill/>
          <a:ln/>
        </p:spPr>
      </p:pic>
      <p:pic>
        <p:nvPicPr>
          <p:cNvPr id="112646" name="Picture 6" descr="C:\Documents and Settings\lobaton\Desktop\cs267hw\project\X-Tri9\Pics\Seq06\view0_Small.png"/>
          <p:cNvPicPr>
            <a:picLocks noChangeAspect="1" noChangeArrowheads="1"/>
          </p:cNvPicPr>
          <p:nvPr>
            <p:ph sz="quarter" idx="2"/>
          </p:nvPr>
        </p:nvPicPr>
        <p:blipFill>
          <a:blip r:embed="rId4"/>
          <a:srcRect/>
          <a:stretch>
            <a:fillRect/>
          </a:stretch>
        </p:blipFill>
        <p:spPr>
          <a:xfrm>
            <a:off x="533400" y="1676400"/>
            <a:ext cx="3505200" cy="2628900"/>
          </a:xfrm>
          <a:noFill/>
          <a:ln/>
        </p:spPr>
      </p:pic>
      <p:grpSp>
        <p:nvGrpSpPr>
          <p:cNvPr id="112660" name="Group 20"/>
          <p:cNvGrpSpPr>
            <a:grpSpLocks/>
          </p:cNvGrpSpPr>
          <p:nvPr/>
        </p:nvGrpSpPr>
        <p:grpSpPr bwMode="auto">
          <a:xfrm>
            <a:off x="2819400" y="3124200"/>
            <a:ext cx="5181600" cy="3505200"/>
            <a:chOff x="1776" y="1968"/>
            <a:chExt cx="3264" cy="2208"/>
          </a:xfrm>
        </p:grpSpPr>
        <p:pic>
          <p:nvPicPr>
            <p:cNvPr id="112652" name="Picture 12"/>
            <p:cNvPicPr>
              <a:picLocks noChangeAspect="1" noChangeArrowheads="1"/>
            </p:cNvPicPr>
            <p:nvPr/>
          </p:nvPicPr>
          <p:blipFill>
            <a:blip r:embed="rId3"/>
            <a:srcRect l="62830" t="55876" r="17017"/>
            <a:stretch>
              <a:fillRect/>
            </a:stretch>
          </p:blipFill>
          <p:spPr bwMode="auto">
            <a:xfrm>
              <a:off x="4224" y="2832"/>
              <a:ext cx="816" cy="13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112655" name="Rectangle 15"/>
            <p:cNvSpPr>
              <a:spLocks noChangeArrowheads="1"/>
            </p:cNvSpPr>
            <p:nvPr/>
          </p:nvSpPr>
          <p:spPr bwMode="auto">
            <a:xfrm>
              <a:off x="4224" y="2832"/>
              <a:ext cx="816" cy="1266"/>
            </a:xfrm>
            <a:prstGeom prst="rect">
              <a:avLst/>
            </a:prstGeom>
            <a:noFill/>
            <a:ln w="28575">
              <a:solidFill>
                <a:srgbClr val="66FF66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2656" name="Rectangle 16"/>
            <p:cNvSpPr>
              <a:spLocks noChangeArrowheads="1"/>
            </p:cNvSpPr>
            <p:nvPr/>
          </p:nvSpPr>
          <p:spPr bwMode="auto">
            <a:xfrm>
              <a:off x="4128" y="1968"/>
              <a:ext cx="432" cy="738"/>
            </a:xfrm>
            <a:prstGeom prst="rect">
              <a:avLst/>
            </a:prstGeom>
            <a:noFill/>
            <a:ln w="28575">
              <a:solidFill>
                <a:srgbClr val="66FF66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2657" name="Rectangle 17"/>
            <p:cNvSpPr>
              <a:spLocks noChangeArrowheads="1"/>
            </p:cNvSpPr>
            <p:nvPr/>
          </p:nvSpPr>
          <p:spPr bwMode="auto">
            <a:xfrm>
              <a:off x="1776" y="1968"/>
              <a:ext cx="432" cy="738"/>
            </a:xfrm>
            <a:prstGeom prst="rect">
              <a:avLst/>
            </a:prstGeom>
            <a:noFill/>
            <a:ln w="28575">
              <a:solidFill>
                <a:srgbClr val="66FF66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12661" name="Group 21"/>
          <p:cNvGrpSpPr>
            <a:grpSpLocks/>
          </p:cNvGrpSpPr>
          <p:nvPr/>
        </p:nvGrpSpPr>
        <p:grpSpPr bwMode="auto">
          <a:xfrm>
            <a:off x="1422400" y="1905000"/>
            <a:ext cx="4368800" cy="4648200"/>
            <a:chOff x="912" y="1200"/>
            <a:chExt cx="2752" cy="2928"/>
          </a:xfrm>
        </p:grpSpPr>
        <p:pic>
          <p:nvPicPr>
            <p:cNvPr id="112650" name="Picture 10"/>
            <p:cNvPicPr>
              <a:picLocks noChangeAspect="1" noChangeArrowheads="1"/>
            </p:cNvPicPr>
            <p:nvPr/>
          </p:nvPicPr>
          <p:blipFill>
            <a:blip r:embed="rId3"/>
            <a:srcRect l="26921" t="7153" r="51543" b="50296"/>
            <a:stretch>
              <a:fillRect/>
            </a:stretch>
          </p:blipFill>
          <p:spPr bwMode="auto">
            <a:xfrm>
              <a:off x="2064" y="2832"/>
              <a:ext cx="872" cy="1296"/>
            </a:xfrm>
            <a:prstGeom prst="rect">
              <a:avLst/>
            </a:prstGeom>
            <a:noFill/>
            <a:ln>
              <a:noFill/>
            </a:ln>
            <a:effectLst/>
          </p:spPr>
        </p:pic>
        <p:sp>
          <p:nvSpPr>
            <p:cNvPr id="112653" name="Rectangle 13"/>
            <p:cNvSpPr>
              <a:spLocks noChangeArrowheads="1"/>
            </p:cNvSpPr>
            <p:nvPr/>
          </p:nvSpPr>
          <p:spPr bwMode="auto">
            <a:xfrm>
              <a:off x="2064" y="2832"/>
              <a:ext cx="864" cy="1296"/>
            </a:xfrm>
            <a:prstGeom prst="rect">
              <a:avLst/>
            </a:prstGeom>
            <a:noFill/>
            <a:ln w="28575">
              <a:solidFill>
                <a:srgbClr val="FF33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2654" name="Rectangle 14"/>
            <p:cNvSpPr>
              <a:spLocks noChangeArrowheads="1"/>
            </p:cNvSpPr>
            <p:nvPr/>
          </p:nvSpPr>
          <p:spPr bwMode="auto">
            <a:xfrm>
              <a:off x="3216" y="1200"/>
              <a:ext cx="448" cy="672"/>
            </a:xfrm>
            <a:prstGeom prst="rect">
              <a:avLst/>
            </a:prstGeom>
            <a:noFill/>
            <a:ln w="28575">
              <a:solidFill>
                <a:srgbClr val="FF33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2658" name="Rectangle 18"/>
            <p:cNvSpPr>
              <a:spLocks noChangeArrowheads="1"/>
            </p:cNvSpPr>
            <p:nvPr/>
          </p:nvSpPr>
          <p:spPr bwMode="auto">
            <a:xfrm>
              <a:off x="912" y="1200"/>
              <a:ext cx="448" cy="672"/>
            </a:xfrm>
            <a:prstGeom prst="rect">
              <a:avLst/>
            </a:prstGeom>
            <a:noFill/>
            <a:ln w="28575">
              <a:solidFill>
                <a:srgbClr val="FF33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Stereo Results</a:t>
            </a:r>
          </a:p>
        </p:txBody>
      </p:sp>
      <p:pic>
        <p:nvPicPr>
          <p:cNvPr id="109572" name="Picture 2" descr="C:\Documents and Settings\lobaton\Desktop\cs267hw\project_report\figs\Sample_Stereo.eps"/>
          <p:cNvPicPr>
            <a:picLocks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1879600" y="1758950"/>
            <a:ext cx="5384800" cy="4330700"/>
          </a:xfrm>
          <a:noFill/>
          <a:ln/>
        </p:spPr>
      </p:pic>
      <p:pic>
        <p:nvPicPr>
          <p:cNvPr id="109574" name="Picture 6" descr="C:\Documents and Settings\lobaton\Desktop\cs267hw\project\X-Tri9\Pics\Seq06\view0_Small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871663" y="1763713"/>
            <a:ext cx="2695575" cy="2162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9575" name="Picture 7" descr="C:\Documents and Settings\lobaton\Desktop\cs267hw\project\X-Tri9\Pics\Seq06\view1_Small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572000" y="1752600"/>
            <a:ext cx="2686050" cy="2171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Code Efficiency</a:t>
            </a:r>
          </a:p>
        </p:txBody>
      </p:sp>
      <p:sp>
        <p:nvSpPr>
          <p:cNvPr id="1198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119812" name="Group 8"/>
          <p:cNvGrpSpPr>
            <a:grpSpLocks/>
          </p:cNvGrpSpPr>
          <p:nvPr/>
        </p:nvGrpSpPr>
        <p:grpSpPr bwMode="auto">
          <a:xfrm>
            <a:off x="1600200" y="2362200"/>
            <a:ext cx="6210300" cy="3768725"/>
            <a:chOff x="1600200" y="2362200"/>
            <a:chExt cx="6210300" cy="3767945"/>
          </a:xfrm>
        </p:grpSpPr>
        <p:pic>
          <p:nvPicPr>
            <p:cNvPr id="119813" name="Picture 6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1600200" y="2362200"/>
              <a:ext cx="6210300" cy="37679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8" name="Rectangle 7"/>
            <p:cNvSpPr/>
            <p:nvPr/>
          </p:nvSpPr>
          <p:spPr>
            <a:xfrm>
              <a:off x="2438400" y="4876280"/>
              <a:ext cx="152400" cy="22855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800"/>
            </a:p>
          </p:txBody>
        </p:sp>
      </p:grpSp>
      <p:sp>
        <p:nvSpPr>
          <p:cNvPr id="119815" name="Rectangle 7"/>
          <p:cNvSpPr>
            <a:spLocks noChangeArrowheads="1"/>
          </p:cNvSpPr>
          <p:nvPr/>
        </p:nvSpPr>
        <p:spPr bwMode="auto">
          <a:xfrm>
            <a:off x="4724400" y="6096000"/>
            <a:ext cx="39624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1000"/>
              <a:t>*S. Jung and R. Bajcsy. A framework for constructing realtime</a:t>
            </a:r>
          </a:p>
          <a:p>
            <a:r>
              <a:rPr lang="en-US" sz="1000"/>
              <a:t>immersive environments for training physical activities.</a:t>
            </a:r>
          </a:p>
          <a:p>
            <a:r>
              <a:rPr lang="en-US" sz="1000" i="1"/>
              <a:t>Journal of Multimedia</a:t>
            </a:r>
            <a:r>
              <a:rPr lang="en-US" sz="1000"/>
              <a:t>, 1(7):9–17, 2006.</a:t>
            </a:r>
          </a:p>
        </p:txBody>
      </p:sp>
      <p:sp>
        <p:nvSpPr>
          <p:cNvPr id="119816" name="Text Box 8"/>
          <p:cNvSpPr txBox="1">
            <a:spLocks noChangeArrowheads="1"/>
          </p:cNvSpPr>
          <p:nvPr/>
        </p:nvSpPr>
        <p:spPr bwMode="auto">
          <a:xfrm>
            <a:off x="5486400" y="2514600"/>
            <a:ext cx="2730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800"/>
              <a:t>*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Data Compression</a:t>
            </a:r>
          </a:p>
        </p:txBody>
      </p:sp>
      <p:sp>
        <p:nvSpPr>
          <p:cNvPr id="123909" name="Rectangle 5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en-US" sz="2600"/>
              <a:t>Sending raw data:</a:t>
            </a:r>
          </a:p>
          <a:p>
            <a:pPr lvl="1"/>
            <a:r>
              <a:rPr lang="en-US" sz="2200"/>
              <a:t>RGB + Disparity (5 bytes), triangle vertices (3 x 3 bytes x num_triangles)</a:t>
            </a:r>
          </a:p>
          <a:p>
            <a:r>
              <a:rPr lang="en-US" sz="2600"/>
              <a:t>Encoding scheme for triangulation</a:t>
            </a:r>
          </a:p>
          <a:p>
            <a:pPr lvl="1"/>
            <a:r>
              <a:rPr lang="en-US" sz="2200"/>
              <a:t>How the triangulation was built through bisection scheme</a:t>
            </a:r>
          </a:p>
        </p:txBody>
      </p:sp>
      <p:pic>
        <p:nvPicPr>
          <p:cNvPr id="123907" name="Picture 3"/>
          <p:cNvPicPr>
            <a:picLocks noChangeAspect="1" noChangeArrowheads="1"/>
          </p:cNvPicPr>
          <p:nvPr>
            <p:ph sz="quarter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4394200" y="2892425"/>
            <a:ext cx="4292600" cy="2974975"/>
          </a:xfrm>
          <a:noFill/>
          <a:ln/>
        </p:spPr>
      </p:pic>
      <p:pic>
        <p:nvPicPr>
          <p:cNvPr id="51204" name="Picture 4" descr="Pyramid"/>
          <p:cNvPicPr>
            <a:picLocks noChangeAspect="1" noChangeArrowheads="1"/>
          </p:cNvPicPr>
          <p:nvPr>
            <p:ph sz="quarter" idx="3"/>
          </p:nvPr>
        </p:nvPicPr>
        <p:blipFill>
          <a:blip r:embed="rId4"/>
          <a:srcRect l="10448" t="13763" r="8955" b="14372"/>
          <a:stretch>
            <a:fillRect/>
          </a:stretch>
        </p:blipFill>
        <p:spPr>
          <a:xfrm>
            <a:off x="5715000" y="1901825"/>
            <a:ext cx="1828800" cy="949325"/>
          </a:xfrm>
          <a:noFill/>
          <a:ln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7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11225" y="1828800"/>
            <a:ext cx="3735388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57027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800600" y="1828800"/>
            <a:ext cx="3738563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5702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2600"/>
              <a:t>Teleimmersion system and MRI Data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Remote Medical Collaboration</a:t>
            </a:r>
          </a:p>
        </p:txBody>
      </p:sp>
      <p:pic>
        <p:nvPicPr>
          <p:cNvPr id="175113" name="Picture 9" descr="figure3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457200" y="1719263"/>
            <a:ext cx="4419600" cy="3081337"/>
          </a:xfrm>
          <a:ln/>
        </p:spPr>
      </p:pic>
      <p:pic>
        <p:nvPicPr>
          <p:cNvPr id="175114" name="Picture 10"/>
          <p:cNvPicPr>
            <a:picLocks noChangeAspect="1" noChangeArrowheads="1"/>
          </p:cNvPicPr>
          <p:nvPr>
            <p:ph sz="quarter" idx="2"/>
          </p:nvPr>
        </p:nvPicPr>
        <p:blipFill>
          <a:blip r:embed="rId4"/>
          <a:srcRect/>
          <a:stretch>
            <a:fillRect/>
          </a:stretch>
        </p:blipFill>
        <p:spPr>
          <a:xfrm>
            <a:off x="5227638" y="1719263"/>
            <a:ext cx="2925762" cy="2055812"/>
          </a:xfrm>
          <a:noFill/>
          <a:ln/>
        </p:spPr>
      </p:pic>
      <p:pic>
        <p:nvPicPr>
          <p:cNvPr id="175115" name="Picture 11"/>
          <p:cNvPicPr>
            <a:picLocks noChangeAspect="1" noChangeArrowheads="1"/>
          </p:cNvPicPr>
          <p:nvPr>
            <p:ph sz="quarter" idx="3"/>
          </p:nvPr>
        </p:nvPicPr>
        <p:blipFill>
          <a:blip r:embed="rId5"/>
          <a:srcRect l="24400" t="37683" r="40355" b="31714"/>
          <a:stretch>
            <a:fillRect/>
          </a:stretch>
        </p:blipFill>
        <p:spPr>
          <a:xfrm>
            <a:off x="5257800" y="3938588"/>
            <a:ext cx="2895600" cy="2316162"/>
          </a:xfrm>
          <a:noFill/>
          <a:ln/>
        </p:spPr>
      </p:pic>
      <p:sp>
        <p:nvSpPr>
          <p:cNvPr id="175116" name="Text Box 12"/>
          <p:cNvSpPr txBox="1">
            <a:spLocks noChangeArrowheads="1"/>
          </p:cNvSpPr>
          <p:nvPr/>
        </p:nvSpPr>
        <p:spPr bwMode="auto">
          <a:xfrm>
            <a:off x="457200" y="4953000"/>
            <a:ext cx="4419600" cy="146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Char char="•"/>
            </a:pPr>
            <a:r>
              <a:rPr lang="en-US" sz="1800"/>
              <a:t> Two or more teleimmersive locations   (UC Berkeley and UC Davis)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sz="1800"/>
              <a:t> Collaborative work on volumetric data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sz="1800"/>
              <a:t> Use of intuitive 3D interfaces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Portable Teleimmersion</a:t>
            </a:r>
          </a:p>
        </p:txBody>
      </p:sp>
      <p:pic>
        <p:nvPicPr>
          <p:cNvPr id="178181" name="Picture 5"/>
          <p:cNvPicPr>
            <a:picLocks noChangeAspect="1" noChangeArrowheads="1"/>
          </p:cNvPicPr>
          <p:nvPr>
            <p:ph sz="quarter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457200" y="1981200"/>
            <a:ext cx="4038600" cy="2895600"/>
          </a:xfrm>
        </p:spPr>
      </p:pic>
      <p:pic>
        <p:nvPicPr>
          <p:cNvPr id="178183" name="Picture 7"/>
          <p:cNvPicPr>
            <a:picLocks noGrp="1" noChangeAspect="1" noChangeArrowheads="1"/>
          </p:cNvPicPr>
          <p:nvPr>
            <p:ph sz="half" idx="1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5257800" y="1905000"/>
            <a:ext cx="2743200" cy="1549400"/>
          </a:xfrm>
          <a:ln/>
        </p:spPr>
      </p:pic>
      <p:sp>
        <p:nvSpPr>
          <p:cNvPr id="178184" name="Text Box 8"/>
          <p:cNvSpPr txBox="1">
            <a:spLocks noChangeArrowheads="1"/>
          </p:cNvSpPr>
          <p:nvPr/>
        </p:nvSpPr>
        <p:spPr bwMode="auto">
          <a:xfrm>
            <a:off x="7315200" y="3581400"/>
            <a:ext cx="13970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900"/>
              <a:t>Source: Point Grey, Inc.</a:t>
            </a:r>
          </a:p>
        </p:txBody>
      </p:sp>
      <p:sp>
        <p:nvSpPr>
          <p:cNvPr id="178186" name="Text Box 10"/>
          <p:cNvSpPr txBox="1">
            <a:spLocks noChangeArrowheads="1"/>
          </p:cNvSpPr>
          <p:nvPr/>
        </p:nvSpPr>
        <p:spPr bwMode="auto">
          <a:xfrm>
            <a:off x="838200" y="4940300"/>
            <a:ext cx="341312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000"/>
              <a:t>Panorama: A Multimedia Happening, </a:t>
            </a:r>
            <a:r>
              <a:rPr lang="en-US" sz="900"/>
              <a:t>Source: Diana Kaljian </a:t>
            </a:r>
          </a:p>
        </p:txBody>
      </p:sp>
      <p:sp>
        <p:nvSpPr>
          <p:cNvPr id="178188" name="Text Box 12"/>
          <p:cNvSpPr txBox="1">
            <a:spLocks noChangeArrowheads="1"/>
          </p:cNvSpPr>
          <p:nvPr/>
        </p:nvSpPr>
        <p:spPr bwMode="auto">
          <a:xfrm>
            <a:off x="4876800" y="4191000"/>
            <a:ext cx="4038600" cy="2292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Char char="•"/>
            </a:pPr>
            <a:r>
              <a:rPr lang="en-US" sz="1800"/>
              <a:t> Two teleimmersive locations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sz="1800"/>
              <a:t> 4 stereo cameras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sz="1800"/>
              <a:t> Local network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sz="1800"/>
              <a:t> Real environment (lights, shadows, 	people)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sz="1800"/>
              <a:t> Live real-time streaming for 2hrs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61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Rendering</a:t>
            </a:r>
          </a:p>
        </p:txBody>
      </p:sp>
      <p:sp>
        <p:nvSpPr>
          <p:cNvPr id="121862" name="Rectangle 6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en-US" sz="2600"/>
              <a:t>Real-time rendering of meshes (~15k triangles)</a:t>
            </a:r>
          </a:p>
          <a:p>
            <a:r>
              <a:rPr lang="en-US" sz="2600"/>
              <a:t>Blending between multiple views using shaders</a:t>
            </a:r>
          </a:p>
          <a:p>
            <a:r>
              <a:rPr lang="en-US" sz="2600"/>
              <a:t>Merging partial 3D meshes into full model </a:t>
            </a:r>
          </a:p>
          <a:p>
            <a:r>
              <a:rPr lang="en-US" sz="2600"/>
              <a:t>Transformations on GPU -&gt; x 2 speed-up</a:t>
            </a:r>
          </a:p>
        </p:txBody>
      </p:sp>
      <p:pic>
        <p:nvPicPr>
          <p:cNvPr id="121863" name="Picture 4" descr="C:\Documents and Settings\lobaton\Desktop\cs267hw\project_report\figs\VirtualModel.eps"/>
          <p:cNvPicPr>
            <a:picLocks noChangeAspect="1" noChangeArrowheads="1"/>
          </p:cNvPicPr>
          <p:nvPr>
            <p:ph sz="half" idx="2"/>
          </p:nvPr>
        </p:nvPicPr>
        <p:blipFill>
          <a:blip r:embed="rId5"/>
          <a:srcRect/>
          <a:stretch>
            <a:fillRect/>
          </a:stretch>
        </p:blipFill>
        <p:spPr>
          <a:xfrm>
            <a:off x="1828800" y="3733800"/>
            <a:ext cx="5497513" cy="2547938"/>
          </a:xfrm>
          <a:noFill/>
          <a:ln/>
        </p:spPr>
      </p:pic>
      <p:pic>
        <p:nvPicPr>
          <p:cNvPr id="121866" name="video_headon.WMV">
            <a:hlinkClick r:id="" action="ppaction://media"/>
          </p:cNvPr>
          <p:cNvPicPr>
            <a:picLocks noRot="1" noChangeAspect="1" noChangeArrowheads="1"/>
          </p:cNvPicPr>
          <p:nvPr>
            <a:videoFile r:link="rId1"/>
          </p:nvPr>
        </p:nvPicPr>
        <p:blipFill>
          <a:blip r:embed="rId6"/>
          <a:srcRect l="25000" r="28334" b="17036"/>
          <a:stretch>
            <a:fillRect/>
          </a:stretch>
        </p:blipFill>
        <p:spPr bwMode="auto">
          <a:xfrm>
            <a:off x="1676400" y="4038600"/>
            <a:ext cx="2438400" cy="2133600"/>
          </a:xfrm>
          <a:prstGeom prst="rect">
            <a:avLst/>
          </a:prstGeom>
          <a:noFill/>
        </p:spPr>
      </p:pic>
      <p:pic>
        <p:nvPicPr>
          <p:cNvPr id="121868" name="video_long.WMV">
            <a:hlinkClick r:id="" action="ppaction://media"/>
          </p:cNvPr>
          <p:cNvPicPr>
            <a:picLocks noRot="1" noChangeAspect="1" noChangeArrowheads="1"/>
          </p:cNvPicPr>
          <p:nvPr>
            <a:videoFile r:link="rId2"/>
          </p:nvPr>
        </p:nvPicPr>
        <p:blipFill>
          <a:blip r:embed="rId7"/>
          <a:srcRect l="23611" r="27777" b="16049"/>
          <a:stretch>
            <a:fillRect/>
          </a:stretch>
        </p:blipFill>
        <p:spPr bwMode="auto">
          <a:xfrm>
            <a:off x="4648200" y="4038600"/>
            <a:ext cx="2590800" cy="21463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2186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12186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1866"/>
                  </p:tgtEl>
                </p:cond>
              </p:nextCondLst>
            </p:seq>
            <p:video>
              <p:cMediaNode>
                <p:cTn id="16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121866"/>
                </p:tgtEl>
              </p:cMediaNode>
            </p:video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2186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1" dur="1" fill="hold"/>
                                        <p:tgtEl>
                                          <p:spTgt spid="12186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1868"/>
                  </p:tgtEl>
                </p:cond>
              </p:nextCondLst>
            </p:seq>
            <p:video>
              <p:cMediaNode>
                <p:cTn id="22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121868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8" name="Rectangle 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Point Cloud Rendering</a:t>
            </a:r>
            <a:endParaRPr lang="en-US" sz="1900"/>
          </a:p>
        </p:txBody>
      </p:sp>
      <p:pic>
        <p:nvPicPr>
          <p:cNvPr id="168969" name="BBC_composite.WMV">
            <a:hlinkClick r:id="" action="ppaction://media"/>
          </p:cNvPr>
          <p:cNvPicPr>
            <a:picLocks noRot="1" noChangeAspect="1" noChangeArrowheads="1"/>
          </p:cNvPicPr>
          <p:nvPr>
            <p:ph sz="half" idx="1"/>
            <a:videoFile r:link="rId1"/>
          </p:nvPr>
        </p:nvPicPr>
        <p:blipFill>
          <a:blip r:embed="rId5"/>
          <a:srcRect/>
          <a:stretch>
            <a:fillRect/>
          </a:stretch>
        </p:blipFill>
        <p:spPr>
          <a:xfrm>
            <a:off x="457200" y="2409825"/>
            <a:ext cx="4038600" cy="3028950"/>
          </a:xfrm>
          <a:ln/>
        </p:spPr>
      </p:pic>
      <p:pic>
        <p:nvPicPr>
          <p:cNvPr id="168975" name="tai_chi2007b.avi">
            <a:hlinkClick r:id="" action="ppaction://media"/>
          </p:cNvPr>
          <p:cNvPicPr>
            <a:picLocks noRot="1" noChangeAspect="1" noChangeArrowheads="1"/>
          </p:cNvPicPr>
          <p:nvPr>
            <p:ph sz="half" idx="2"/>
            <a:videoFile r:link="rId2"/>
          </p:nvPr>
        </p:nvPicPr>
        <p:blipFill>
          <a:blip r:embed="rId6"/>
          <a:srcRect/>
          <a:stretch>
            <a:fillRect/>
          </a:stretch>
        </p:blipFill>
        <p:spPr>
          <a:xfrm>
            <a:off x="4648200" y="2409825"/>
            <a:ext cx="4038600" cy="3028950"/>
          </a:xfrm>
          <a:ln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6896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16896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8969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168969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6897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6897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8975"/>
                  </p:tgtEl>
                </p:cond>
              </p:nextCondLst>
            </p:seq>
            <p:video>
              <p:cMediaNode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168975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New Mesh Rendering</a:t>
            </a:r>
            <a:endParaRPr lang="en-US" sz="1900"/>
          </a:p>
        </p:txBody>
      </p:sp>
      <p:pic>
        <p:nvPicPr>
          <p:cNvPr id="190474" name="video_background_new.WMV">
            <a:hlinkClick r:id="" action="ppaction://media"/>
          </p:cNvPr>
          <p:cNvPicPr>
            <a:picLocks noRot="1" noChangeAspect="1" noChangeArrowheads="1"/>
          </p:cNvPicPr>
          <p:nvPr>
            <p:ph sz="half" idx="1"/>
            <a:videoFile r:link="rId1"/>
          </p:nvPr>
        </p:nvPicPr>
        <p:blipFill>
          <a:blip r:embed="rId5"/>
          <a:srcRect/>
          <a:stretch>
            <a:fillRect/>
          </a:stretch>
        </p:blipFill>
        <p:spPr>
          <a:xfrm>
            <a:off x="4648200" y="2057400"/>
            <a:ext cx="4038600" cy="3124200"/>
          </a:xfrm>
          <a:ln/>
        </p:spPr>
      </p:pic>
      <p:pic>
        <p:nvPicPr>
          <p:cNvPr id="190477" name="video_full.WMV">
            <a:hlinkClick r:id="" action="ppaction://media"/>
          </p:cNvPr>
          <p:cNvPicPr>
            <a:picLocks noRot="1" noChangeAspect="1" noChangeArrowheads="1"/>
          </p:cNvPicPr>
          <p:nvPr>
            <p:ph sz="half" idx="2"/>
            <a:videoFile r:link="rId2"/>
          </p:nvPr>
        </p:nvPicPr>
        <p:blipFill>
          <a:blip r:embed="rId6"/>
          <a:srcRect/>
          <a:stretch>
            <a:fillRect/>
          </a:stretch>
        </p:blipFill>
        <p:spPr>
          <a:xfrm>
            <a:off x="381000" y="2057400"/>
            <a:ext cx="4038600" cy="3124200"/>
          </a:xfrm>
          <a:ln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9047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19047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0474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19047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9047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9047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0477"/>
                  </p:tgtEl>
                </p:cond>
              </p:nextCondLst>
            </p:seq>
            <p:video>
              <p:cMediaNode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190477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1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Conclusions and Future work</a:t>
            </a:r>
          </a:p>
        </p:txBody>
      </p:sp>
      <p:sp>
        <p:nvSpPr>
          <p:cNvPr id="2191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Real-time (20+ FPS) 3D capturing</a:t>
            </a:r>
          </a:p>
          <a:p>
            <a:r>
              <a:rPr lang="en-US"/>
              <a:t>Real-time collaboration over network</a:t>
            </a:r>
          </a:p>
          <a:p>
            <a:r>
              <a:rPr lang="en-US"/>
              <a:t>Accurate and efficient calibration approach</a:t>
            </a:r>
          </a:p>
          <a:p>
            <a:r>
              <a:rPr lang="en-US"/>
              <a:t>Future work:</a:t>
            </a:r>
          </a:p>
          <a:p>
            <a:r>
              <a:rPr lang="en-US"/>
              <a:t>Enhance INTERACTION</a:t>
            </a:r>
          </a:p>
          <a:p>
            <a:pPr lvl="1"/>
            <a:r>
              <a:rPr lang="en-US"/>
              <a:t>Improved rendering</a:t>
            </a:r>
          </a:p>
          <a:p>
            <a:pPr lvl="1"/>
            <a:r>
              <a:rPr lang="en-US"/>
              <a:t>Mesh merging for motion data analysis</a:t>
            </a:r>
          </a:p>
          <a:p>
            <a:pPr lvl="1"/>
            <a:r>
              <a:rPr lang="en-US"/>
              <a:t>New techniques for compression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2" name="Rectangle 4"/>
          <p:cNvSpPr>
            <a:spLocks noGrp="1" noChangeArrowheads="1"/>
          </p:cNvSpPr>
          <p:nvPr>
            <p:ph type="title"/>
          </p:nvPr>
        </p:nvSpPr>
        <p:spPr>
          <a:xfrm>
            <a:off x="685800" y="2667000"/>
            <a:ext cx="7543800" cy="1295400"/>
          </a:xfrm>
        </p:spPr>
        <p:txBody>
          <a:bodyPr/>
          <a:lstStyle/>
          <a:p>
            <a:pPr algn="ctr"/>
            <a:r>
              <a:rPr lang="en-US"/>
              <a:t>Thank You.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Network">
  <a:themeElements>
    <a:clrScheme name="Network 10">
      <a:dk1>
        <a:srgbClr val="000000"/>
      </a:dk1>
      <a:lt1>
        <a:srgbClr val="FFFFFF"/>
      </a:lt1>
      <a:dk2>
        <a:srgbClr val="330066"/>
      </a:dk2>
      <a:lt2>
        <a:srgbClr val="808080"/>
      </a:lt2>
      <a:accent1>
        <a:srgbClr val="CCCC00"/>
      </a:accent1>
      <a:accent2>
        <a:srgbClr val="669999"/>
      </a:accent2>
      <a:accent3>
        <a:srgbClr val="FFFFFF"/>
      </a:accent3>
      <a:accent4>
        <a:srgbClr val="000000"/>
      </a:accent4>
      <a:accent5>
        <a:srgbClr val="E2E2AA"/>
      </a:accent5>
      <a:accent6>
        <a:srgbClr val="5C8A8A"/>
      </a:accent6>
      <a:hlink>
        <a:srgbClr val="7E9CE8"/>
      </a:hlink>
      <a:folHlink>
        <a:srgbClr val="D8D8EC"/>
      </a:folHlink>
    </a:clrScheme>
    <a:fontScheme name="Network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Network 1">
        <a:dk1>
          <a:srgbClr val="4F747B"/>
        </a:dk1>
        <a:lt1>
          <a:srgbClr val="FFFFFF"/>
        </a:lt1>
        <a:dk2>
          <a:srgbClr val="000000"/>
        </a:dk2>
        <a:lt2>
          <a:srgbClr val="C0C0C0"/>
        </a:lt2>
        <a:accent1>
          <a:srgbClr val="859868"/>
        </a:accent1>
        <a:accent2>
          <a:srgbClr val="5F5F5F"/>
        </a:accent2>
        <a:accent3>
          <a:srgbClr val="AAAAAA"/>
        </a:accent3>
        <a:accent4>
          <a:srgbClr val="DADADA"/>
        </a:accent4>
        <a:accent5>
          <a:srgbClr val="C2CAB9"/>
        </a:accent5>
        <a:accent6>
          <a:srgbClr val="555555"/>
        </a:accent6>
        <a:hlink>
          <a:srgbClr val="5F5F5F"/>
        </a:hlink>
        <a:folHlink>
          <a:srgbClr val="BA121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2">
        <a:dk1>
          <a:srgbClr val="3C0000"/>
        </a:dk1>
        <a:lt1>
          <a:srgbClr val="FFFFFF"/>
        </a:lt1>
        <a:dk2>
          <a:srgbClr val="4D0B0B"/>
        </a:dk2>
        <a:lt2>
          <a:srgbClr val="FFFFFF"/>
        </a:lt2>
        <a:accent1>
          <a:srgbClr val="666633"/>
        </a:accent1>
        <a:accent2>
          <a:srgbClr val="CC3300"/>
        </a:accent2>
        <a:accent3>
          <a:srgbClr val="B2AAAA"/>
        </a:accent3>
        <a:accent4>
          <a:srgbClr val="DADADA"/>
        </a:accent4>
        <a:accent5>
          <a:srgbClr val="B8B8AD"/>
        </a:accent5>
        <a:accent6>
          <a:srgbClr val="B92D00"/>
        </a:accent6>
        <a:hlink>
          <a:srgbClr val="CC9900"/>
        </a:hlink>
        <a:folHlink>
          <a:srgbClr val="CCCC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3">
        <a:dk1>
          <a:srgbClr val="666699"/>
        </a:dk1>
        <a:lt1>
          <a:srgbClr val="FFFFFF"/>
        </a:lt1>
        <a:dk2>
          <a:srgbClr val="15192B"/>
        </a:dk2>
        <a:lt2>
          <a:srgbClr val="CCCCFF"/>
        </a:lt2>
        <a:accent1>
          <a:srgbClr val="4F893D"/>
        </a:accent1>
        <a:accent2>
          <a:srgbClr val="666699"/>
        </a:accent2>
        <a:accent3>
          <a:srgbClr val="AAABAC"/>
        </a:accent3>
        <a:accent4>
          <a:srgbClr val="DADADA"/>
        </a:accent4>
        <a:accent5>
          <a:srgbClr val="B2C4AF"/>
        </a:accent5>
        <a:accent6>
          <a:srgbClr val="5C5C8A"/>
        </a:accent6>
        <a:hlink>
          <a:srgbClr val="CC9900"/>
        </a:hlink>
        <a:folHlink>
          <a:srgbClr val="4837C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4">
        <a:dk1>
          <a:srgbClr val="666699"/>
        </a:dk1>
        <a:lt1>
          <a:srgbClr val="FFFFFF"/>
        </a:lt1>
        <a:dk2>
          <a:srgbClr val="86001A"/>
        </a:dk2>
        <a:lt2>
          <a:srgbClr val="CCCC66"/>
        </a:lt2>
        <a:accent1>
          <a:srgbClr val="FF3300"/>
        </a:accent1>
        <a:accent2>
          <a:srgbClr val="FF6600"/>
        </a:accent2>
        <a:accent3>
          <a:srgbClr val="C3AAAB"/>
        </a:accent3>
        <a:accent4>
          <a:srgbClr val="DADADA"/>
        </a:accent4>
        <a:accent5>
          <a:srgbClr val="FFADAA"/>
        </a:accent5>
        <a:accent6>
          <a:srgbClr val="E75C00"/>
        </a:accent6>
        <a:hlink>
          <a:srgbClr val="CC9900"/>
        </a:hlink>
        <a:folHlink>
          <a:srgbClr val="FF0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5">
        <a:dk1>
          <a:srgbClr val="666699"/>
        </a:dk1>
        <a:lt1>
          <a:srgbClr val="FFFFFF"/>
        </a:lt1>
        <a:dk2>
          <a:srgbClr val="000054"/>
        </a:dk2>
        <a:lt2>
          <a:srgbClr val="FFFFFF"/>
        </a:lt2>
        <a:accent1>
          <a:srgbClr val="3333FF"/>
        </a:accent1>
        <a:accent2>
          <a:srgbClr val="006699"/>
        </a:accent2>
        <a:accent3>
          <a:srgbClr val="AAAAB3"/>
        </a:accent3>
        <a:accent4>
          <a:srgbClr val="DADADA"/>
        </a:accent4>
        <a:accent5>
          <a:srgbClr val="ADADFF"/>
        </a:accent5>
        <a:accent6>
          <a:srgbClr val="005C8A"/>
        </a:accent6>
        <a:hlink>
          <a:srgbClr val="669900"/>
        </a:hlink>
        <a:folHlink>
          <a:srgbClr val="0000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6">
        <a:dk1>
          <a:srgbClr val="808080"/>
        </a:dk1>
        <a:lt1>
          <a:srgbClr val="FFFFFF"/>
        </a:lt1>
        <a:dk2>
          <a:srgbClr val="30054B"/>
        </a:dk2>
        <a:lt2>
          <a:srgbClr val="FFFFFF"/>
        </a:lt2>
        <a:accent1>
          <a:srgbClr val="797B9B"/>
        </a:accent1>
        <a:accent2>
          <a:srgbClr val="6B4FB1"/>
        </a:accent2>
        <a:accent3>
          <a:srgbClr val="ADAAB1"/>
        </a:accent3>
        <a:accent4>
          <a:srgbClr val="DADADA"/>
        </a:accent4>
        <a:accent5>
          <a:srgbClr val="BEBFCB"/>
        </a:accent5>
        <a:accent6>
          <a:srgbClr val="6047A0"/>
        </a:accent6>
        <a:hlink>
          <a:srgbClr val="7AACCE"/>
        </a:hlink>
        <a:folHlink>
          <a:srgbClr val="D8D8E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7">
        <a:dk1>
          <a:srgbClr val="808080"/>
        </a:dk1>
        <a:lt1>
          <a:srgbClr val="FFFFCC"/>
        </a:lt1>
        <a:dk2>
          <a:srgbClr val="29527B"/>
        </a:dk2>
        <a:lt2>
          <a:srgbClr val="FFFFFF"/>
        </a:lt2>
        <a:accent1>
          <a:srgbClr val="CCCC00"/>
        </a:accent1>
        <a:accent2>
          <a:srgbClr val="669999"/>
        </a:accent2>
        <a:accent3>
          <a:srgbClr val="ACB3BF"/>
        </a:accent3>
        <a:accent4>
          <a:srgbClr val="DADAAE"/>
        </a:accent4>
        <a:accent5>
          <a:srgbClr val="E2E2AA"/>
        </a:accent5>
        <a:accent6>
          <a:srgbClr val="5C8A8A"/>
        </a:accent6>
        <a:hlink>
          <a:srgbClr val="D8D8EC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8">
        <a:dk1>
          <a:srgbClr val="666699"/>
        </a:dk1>
        <a:lt1>
          <a:srgbClr val="FFFFFF"/>
        </a:lt1>
        <a:dk2>
          <a:srgbClr val="476949"/>
        </a:dk2>
        <a:lt2>
          <a:srgbClr val="FFFFFF"/>
        </a:lt2>
        <a:accent1>
          <a:srgbClr val="CC6600"/>
        </a:accent1>
        <a:accent2>
          <a:srgbClr val="CC9900"/>
        </a:accent2>
        <a:accent3>
          <a:srgbClr val="B1B9B1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452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9">
        <a:dk1>
          <a:srgbClr val="000000"/>
        </a:dk1>
        <a:lt1>
          <a:srgbClr val="FFFFFF"/>
        </a:lt1>
        <a:dk2>
          <a:srgbClr val="7C1302"/>
        </a:dk2>
        <a:lt2>
          <a:srgbClr val="CC9900"/>
        </a:lt2>
        <a:accent1>
          <a:srgbClr val="CC9900"/>
        </a:accent1>
        <a:accent2>
          <a:srgbClr val="CC3300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B92D00"/>
        </a:accent6>
        <a:hlink>
          <a:srgbClr val="808080"/>
        </a:hlink>
        <a:folHlink>
          <a:srgbClr val="CC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etwork 10">
        <a:dk1>
          <a:srgbClr val="000000"/>
        </a:dk1>
        <a:lt1>
          <a:srgbClr val="FFFFFF"/>
        </a:lt1>
        <a:dk2>
          <a:srgbClr val="330066"/>
        </a:dk2>
        <a:lt2>
          <a:srgbClr val="808080"/>
        </a:lt2>
        <a:accent1>
          <a:srgbClr val="CCCC00"/>
        </a:accent1>
        <a:accent2>
          <a:srgbClr val="669999"/>
        </a:accent2>
        <a:accent3>
          <a:srgbClr val="FFFFFF"/>
        </a:accent3>
        <a:accent4>
          <a:srgbClr val="000000"/>
        </a:accent4>
        <a:accent5>
          <a:srgbClr val="E2E2AA"/>
        </a:accent5>
        <a:accent6>
          <a:srgbClr val="5C8A8A"/>
        </a:accent6>
        <a:hlink>
          <a:srgbClr val="7E9CE8"/>
        </a:hlink>
        <a:folHlink>
          <a:srgbClr val="D8D8E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Network</Template>
  <TotalTime>1118</TotalTime>
  <Words>355</Words>
  <Application>Microsoft PowerPoint</Application>
  <PresentationFormat>On-screen Show (4:3)</PresentationFormat>
  <Paragraphs>78</Paragraphs>
  <Slides>15</Slides>
  <Notes>15</Notes>
  <HiddenSlides>0</HiddenSlides>
  <MMClips>6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Times New Roman</vt:lpstr>
      <vt:lpstr>Arial</vt:lpstr>
      <vt:lpstr>Wingdings</vt:lpstr>
      <vt:lpstr>Network</vt:lpstr>
      <vt:lpstr>A Framework for Collaborative Real-Time 3D Teleimmersion in a Geographically Distributed Environment</vt:lpstr>
      <vt:lpstr>Recent Improvements</vt:lpstr>
      <vt:lpstr>Representation</vt:lpstr>
      <vt:lpstr>Triangulation</vt:lpstr>
      <vt:lpstr>Stereo Results</vt:lpstr>
      <vt:lpstr>Code Efficiency</vt:lpstr>
      <vt:lpstr>Data Compression</vt:lpstr>
      <vt:lpstr>Teleimmersion system and MRI Data</vt:lpstr>
      <vt:lpstr>Remote Medical Collaboration</vt:lpstr>
      <vt:lpstr>Portable Teleimmersion</vt:lpstr>
      <vt:lpstr>Rendering</vt:lpstr>
      <vt:lpstr>Point Cloud Rendering</vt:lpstr>
      <vt:lpstr>New Mesh Rendering</vt:lpstr>
      <vt:lpstr>Conclusions and Future work</vt:lpstr>
      <vt:lpstr>Thank You.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ruzena</cp:lastModifiedBy>
  <cp:revision>43</cp:revision>
  <dcterms:created xsi:type="dcterms:W3CDTF">1601-01-01T00:00:00Z</dcterms:created>
  <dcterms:modified xsi:type="dcterms:W3CDTF">2009-01-15T13:21:01Z</dcterms:modified>
</cp:coreProperties>
</file>